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5"/>
  </p:notesMasterIdLst>
  <p:sldIdLst>
    <p:sldId id="2134805285" r:id="rId5"/>
    <p:sldId id="282" r:id="rId6"/>
    <p:sldId id="280" r:id="rId7"/>
    <p:sldId id="2134805293" r:id="rId8"/>
    <p:sldId id="283" r:id="rId9"/>
    <p:sldId id="286" r:id="rId10"/>
    <p:sldId id="281" r:id="rId11"/>
    <p:sldId id="2134805288" r:id="rId12"/>
    <p:sldId id="2134805289" r:id="rId13"/>
    <p:sldId id="284" r:id="rId14"/>
    <p:sldId id="288" r:id="rId15"/>
    <p:sldId id="289" r:id="rId16"/>
    <p:sldId id="2134805286" r:id="rId17"/>
    <p:sldId id="2134805287" r:id="rId18"/>
    <p:sldId id="2134805290" r:id="rId19"/>
    <p:sldId id="2134805291" r:id="rId20"/>
    <p:sldId id="2134805292" r:id="rId21"/>
    <p:sldId id="2134805294" r:id="rId22"/>
    <p:sldId id="2134805280" r:id="rId23"/>
    <p:sldId id="213480521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FD10B1-C962-53AF-812F-A7074D1FD2C3}" v="11" dt="2023-03-14T10:27:31.641"/>
    <p1510:client id="{648DC6A8-2A18-082B-675E-325ED645A236}" v="339" dt="2023-03-08T09:20:54.680"/>
    <p1510:client id="{92D0ADA3-4022-22B2-E487-A356C396A1A0}" v="1220" dt="2023-03-07T14:21:50.031"/>
    <p1510:client id="{EA693BDE-B30B-DAE7-6B1C-CA189F685BEB}" v="2013" dt="2023-03-07T14:08:39.742"/>
    <p1510:client id="{ED93C678-25D1-3C6C-4836-DD7C46EB2269}" v="35" dt="2023-03-09T07:34:29.3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951666-0C53-429B-85BD-B508BAEDE57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4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397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FAF1C3-8991-3B4C-8402-B70392500E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538" y="295111"/>
            <a:ext cx="10019591" cy="5069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rgbClr val="5193CF"/>
                </a:solidFill>
                <a:latin typeface="Century Gothic" panose="020B0502020202020204" pitchFamily="34" charset="0"/>
              </a:defRPr>
            </a:lvl1pPr>
            <a:lvl2pPr>
              <a:defRPr b="1">
                <a:solidFill>
                  <a:schemeClr val="accent2">
                    <a:lumMod val="7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2"/>
                </a:solidFill>
              </a:defRPr>
            </a:lvl3pPr>
            <a:lvl4pPr marL="1371600" indent="0">
              <a:buNone/>
              <a:defRPr>
                <a:solidFill>
                  <a:schemeClr val="tx2"/>
                </a:solidFill>
              </a:defRPr>
            </a:lvl4pPr>
            <a:lvl5pPr marL="18288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 err="1"/>
              <a:t>Mainheading</a:t>
            </a:r>
            <a:r>
              <a:rPr lang="en-GB"/>
              <a:t> 24 Point Font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9AD64CD-3236-E040-9B59-E38C8E6EEF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8079" y="1326776"/>
            <a:ext cx="5436187" cy="1306059"/>
          </a:xfrm>
          <a:prstGeom prst="rect">
            <a:avLst/>
          </a:prstGeom>
          <a:solidFill>
            <a:srgbClr val="5193CF"/>
          </a:solidFill>
        </p:spPr>
        <p:txBody>
          <a:bodyPr anchor="ctr"/>
          <a:lstStyle>
            <a:lvl1pPr marL="0" indent="0" algn="l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/>
              <a:t>   Heading 24 Point Font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EB3EA7F0-E5FB-1F4B-A027-CE0729F003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8079" y="2633249"/>
            <a:ext cx="5436187" cy="374962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0" indent="0" algn="l">
              <a:lnSpc>
                <a:spcPct val="200000"/>
              </a:lnSpc>
              <a:buFont typeface="Arial" panose="020B0604020202020204" pitchFamily="34" charset="0"/>
              <a:buNone/>
              <a:defRPr sz="1800" b="1">
                <a:solidFill>
                  <a:srgbClr val="42486F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/>
              <a:t>Heading 18 Point Font</a:t>
            </a:r>
          </a:p>
        </p:txBody>
      </p:sp>
      <p:sp>
        <p:nvSpPr>
          <p:cNvPr id="32" name="Text Placeholder 29">
            <a:extLst>
              <a:ext uri="{FF2B5EF4-FFF2-40B4-BE49-F238E27FC236}">
                <a16:creationId xmlns:a16="http://schemas.microsoft.com/office/drawing/2014/main" id="{BB3E3F76-19F0-264D-866D-8D4DDB0641C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4266" y="1326776"/>
            <a:ext cx="5799655" cy="1306059"/>
          </a:xfrm>
          <a:prstGeom prst="rect">
            <a:avLst/>
          </a:prstGeom>
          <a:solidFill>
            <a:srgbClr val="E26856"/>
          </a:solidFill>
        </p:spPr>
        <p:txBody>
          <a:bodyPr anchor="ctr"/>
          <a:lstStyle>
            <a:lvl1pPr marL="0" indent="0" algn="l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/>
              <a:t>   Heading 24 Point Font</a:t>
            </a:r>
          </a:p>
        </p:txBody>
      </p:sp>
      <p:sp>
        <p:nvSpPr>
          <p:cNvPr id="33" name="Text Placeholder 29">
            <a:extLst>
              <a:ext uri="{FF2B5EF4-FFF2-40B4-BE49-F238E27FC236}">
                <a16:creationId xmlns:a16="http://schemas.microsoft.com/office/drawing/2014/main" id="{715B7E75-5FC1-3E4E-89E6-74DF088CE0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14266" y="2633249"/>
            <a:ext cx="5799655" cy="374962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rgbClr val="42486F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Heading 18 Point Font</a:t>
            </a:r>
          </a:p>
          <a:p>
            <a:pPr lvl="0"/>
            <a:endParaRPr lang="en-GB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8DAEBEB-FC58-974B-B0ED-923208FC922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8079" y="3175688"/>
            <a:ext cx="5436187" cy="601182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  <a:defRPr sz="1400" b="1">
                <a:solidFill>
                  <a:schemeClr val="tx2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600" b="1">
                <a:solidFill>
                  <a:srgbClr val="5193CF"/>
                </a:solidFill>
                <a:latin typeface="Century Gothic" panose="020B0502020202020204" pitchFamily="34" charset="0"/>
              </a:defRPr>
            </a:lvl2pPr>
            <a:lvl3pPr marL="914400" indent="0">
              <a:buNone/>
              <a:defRPr>
                <a:solidFill>
                  <a:schemeClr val="tx2"/>
                </a:solidFill>
              </a:defRPr>
            </a:lvl3pPr>
            <a:lvl4pPr marL="1371600" indent="0">
              <a:buNone/>
              <a:defRPr>
                <a:solidFill>
                  <a:schemeClr val="tx2"/>
                </a:solidFill>
              </a:defRPr>
            </a:lvl4pPr>
            <a:lvl5pPr marL="18288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1"/>
            <a:r>
              <a:rPr lang="en-GB"/>
              <a:t>Bullet 16 Point Font</a:t>
            </a:r>
          </a:p>
          <a:p>
            <a:pPr lvl="1"/>
            <a:r>
              <a:rPr lang="en-GB"/>
              <a:t>Bullet 16 Point Font</a:t>
            </a:r>
          </a:p>
          <a:p>
            <a:pPr lvl="1"/>
            <a:endParaRPr lang="en-GB"/>
          </a:p>
          <a:p>
            <a:pPr lvl="1"/>
            <a:endParaRPr lang="en-GB"/>
          </a:p>
          <a:p>
            <a:pPr lvl="0"/>
            <a:endParaRPr lang="en-GB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CECF841-768F-024D-BF0D-14265CC08B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14266" y="3175688"/>
            <a:ext cx="5436187" cy="601182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  <a:defRPr sz="1400" b="1">
                <a:solidFill>
                  <a:schemeClr val="tx2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600" b="1">
                <a:solidFill>
                  <a:srgbClr val="5193CF"/>
                </a:solidFill>
                <a:latin typeface="Century Gothic" panose="020B0502020202020204" pitchFamily="34" charset="0"/>
              </a:defRPr>
            </a:lvl2pPr>
            <a:lvl3pPr marL="914400" indent="0">
              <a:buNone/>
              <a:defRPr>
                <a:solidFill>
                  <a:schemeClr val="tx2"/>
                </a:solidFill>
              </a:defRPr>
            </a:lvl3pPr>
            <a:lvl4pPr marL="1371600" indent="0">
              <a:buNone/>
              <a:defRPr>
                <a:solidFill>
                  <a:schemeClr val="tx2"/>
                </a:solidFill>
              </a:defRPr>
            </a:lvl4pPr>
            <a:lvl5pPr marL="18288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1"/>
            <a:r>
              <a:rPr lang="en-GB"/>
              <a:t>Bullet 16 Point Font</a:t>
            </a:r>
          </a:p>
          <a:p>
            <a:pPr lvl="1"/>
            <a:r>
              <a:rPr lang="en-GB"/>
              <a:t>Bullet 16 Point Font</a:t>
            </a:r>
          </a:p>
          <a:p>
            <a:pPr lvl="1"/>
            <a:endParaRPr lang="en-GB"/>
          </a:p>
          <a:p>
            <a:pPr lvl="1"/>
            <a:endParaRPr lang="en-GB"/>
          </a:p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6334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6276769"/>
            <a:ext cx="12192000" cy="5981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6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lalWarraich/integrate-smart-contract-metamask-ui.git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ilalWarraich/integrate-smart-contract-metamask-ui/blob/main/1_Storage.sol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5B3277-66A9-2E41-92E2-9F35F1560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16"/>
            <a:ext cx="12191999" cy="68584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733796-E501-6E05-7D31-34FB0B11D5FB}"/>
              </a:ext>
            </a:extLst>
          </p:cNvPr>
          <p:cNvSpPr txBox="1"/>
          <p:nvPr/>
        </p:nvSpPr>
        <p:spPr>
          <a:xfrm>
            <a:off x="1597891" y="1071707"/>
            <a:ext cx="86452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/>
              <a:t>Remix </a:t>
            </a:r>
          </a:p>
          <a:p>
            <a:pPr algn="ctr"/>
            <a:r>
              <a:rPr lang="en-US" sz="3600"/>
              <a:t>and </a:t>
            </a:r>
          </a:p>
          <a:p>
            <a:pPr algn="ctr"/>
            <a:r>
              <a:rPr lang="en-US" sz="3600"/>
              <a:t>Solidity </a:t>
            </a:r>
          </a:p>
          <a:p>
            <a:pPr algn="ctr"/>
            <a:r>
              <a:rPr lang="en-US" sz="3600"/>
              <a:t>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5FA444-BB15-67EA-258C-A3B6FAD48A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2" t="38229" r="5004" b="41880"/>
          <a:stretch/>
        </p:blipFill>
        <p:spPr>
          <a:xfrm>
            <a:off x="8958726" y="5493905"/>
            <a:ext cx="2844751" cy="584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D2A047-C4ED-12A4-70E5-D4D8E3D8580B}"/>
              </a:ext>
            </a:extLst>
          </p:cNvPr>
          <p:cNvSpPr txBox="1"/>
          <p:nvPr/>
        </p:nvSpPr>
        <p:spPr>
          <a:xfrm>
            <a:off x="211890" y="5247682"/>
            <a:ext cx="53761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>
                <a:latin typeface="Calibri" panose="020F0502020204030204" pitchFamily="34" charset="0"/>
                <a:cs typeface="Calibri" panose="020F0502020204030204" pitchFamily="34" charset="0"/>
              </a:rPr>
              <a:t>Team Emerging Technologies</a:t>
            </a:r>
          </a:p>
          <a:p>
            <a:r>
              <a:rPr lang="en-US" sz="2800" b="1" i="1">
                <a:latin typeface="Calibri" panose="020F0502020204030204" pitchFamily="34" charset="0"/>
                <a:cs typeface="Calibri" panose="020F0502020204030204" pitchFamily="34" charset="0"/>
              </a:rPr>
              <a:t>[Date]</a:t>
            </a:r>
          </a:p>
        </p:txBody>
      </p:sp>
    </p:spTree>
    <p:extLst>
      <p:ext uri="{BB962C8B-B14F-4D97-AF65-F5344CB8AC3E}">
        <p14:creationId xmlns:p14="http://schemas.microsoft.com/office/powerpoint/2010/main" val="3259462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7B7D173-B67A-AE18-02F8-277607ABB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40145"/>
            <a:ext cx="10353762" cy="1257300"/>
          </a:xfrm>
        </p:spPr>
        <p:txBody>
          <a:bodyPr/>
          <a:lstStyle/>
          <a:p>
            <a:r>
              <a:rPr kumimoji="0" lang="en-US" sz="4000" b="0" i="0" u="none" strike="noStrike" kern="1200" cap="none" spc="0" normalizeH="0" baseline="0" noProof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F4EDD8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Goudy Old Style"/>
                <a:ea typeface="+mj-ea"/>
              </a:rPr>
              <a:t>Deploy Configuration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1FC037-0D9E-D7E7-022C-22BF9AF52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017" y="1660202"/>
            <a:ext cx="9392961" cy="486641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E10556C-4905-FE13-E831-C02550A979FB}"/>
              </a:ext>
            </a:extLst>
          </p:cNvPr>
          <p:cNvCxnSpPr>
            <a:cxnSpLocks/>
          </p:cNvCxnSpPr>
          <p:nvPr/>
        </p:nvCxnSpPr>
        <p:spPr>
          <a:xfrm flipH="1" flipV="1">
            <a:off x="1389842" y="3974685"/>
            <a:ext cx="903348" cy="358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42FA793-44A3-6A84-5FA9-51F44D4BA83F}"/>
              </a:ext>
            </a:extLst>
          </p:cNvPr>
          <p:cNvSpPr txBox="1"/>
          <p:nvPr/>
        </p:nvSpPr>
        <p:spPr>
          <a:xfrm>
            <a:off x="355785" y="3653072"/>
            <a:ext cx="1131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Click on Deploy 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0B65EC9-59B1-2A6D-4254-0E6BE1445C7A}"/>
              </a:ext>
            </a:extLst>
          </p:cNvPr>
          <p:cNvCxnSpPr/>
          <p:nvPr/>
        </p:nvCxnSpPr>
        <p:spPr>
          <a:xfrm>
            <a:off x="4561284" y="6157203"/>
            <a:ext cx="831272" cy="221672"/>
          </a:xfrm>
          <a:prstGeom prst="bentConnector3">
            <a:avLst>
              <a:gd name="adj1" fmla="val 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F17E562-0830-E64D-2C20-73B9FBAA2833}"/>
              </a:ext>
            </a:extLst>
          </p:cNvPr>
          <p:cNvSpPr txBox="1"/>
          <p:nvPr/>
        </p:nvSpPr>
        <p:spPr>
          <a:xfrm>
            <a:off x="5392602" y="6006294"/>
            <a:ext cx="1313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Deploy Confirmation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A27181-0BBD-63D7-6B5A-9158F489EC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2" t="38229" r="5004" b="41880"/>
          <a:stretch/>
        </p:blipFill>
        <p:spPr>
          <a:xfrm>
            <a:off x="10245829" y="303396"/>
            <a:ext cx="1274618" cy="262014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95721F6-29E2-28A1-F524-781B8F5A45E3}"/>
              </a:ext>
            </a:extLst>
          </p:cNvPr>
          <p:cNvCxnSpPr>
            <a:cxnSpLocks/>
          </p:cNvCxnSpPr>
          <p:nvPr/>
        </p:nvCxnSpPr>
        <p:spPr>
          <a:xfrm flipH="1" flipV="1">
            <a:off x="1619182" y="5861188"/>
            <a:ext cx="2101834" cy="262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05EAC3-5193-FAB2-AE5E-02D8B1C78584}"/>
              </a:ext>
            </a:extLst>
          </p:cNvPr>
          <p:cNvSpPr txBox="1"/>
          <p:nvPr/>
        </p:nvSpPr>
        <p:spPr>
          <a:xfrm>
            <a:off x="73980" y="4949301"/>
            <a:ext cx="1692675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Contract Address can be copied from here to be used later in react app or to access contract from outside remix</a:t>
            </a:r>
          </a:p>
        </p:txBody>
      </p:sp>
    </p:spTree>
    <p:extLst>
      <p:ext uri="{BB962C8B-B14F-4D97-AF65-F5344CB8AC3E}">
        <p14:creationId xmlns:p14="http://schemas.microsoft.com/office/powerpoint/2010/main" val="3430351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695D1D-D699-5732-48C5-B0A15F089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822036"/>
          </a:xfrm>
        </p:spPr>
        <p:txBody>
          <a:bodyPr>
            <a:normAutofit/>
          </a:bodyPr>
          <a:lstStyle/>
          <a:p>
            <a:r>
              <a:rPr lang="en-US" sz="3600"/>
              <a:t>Deploy Testing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846A695-3231-19D6-F0CB-F19587ECF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After Deploying contract on remix,</a:t>
            </a:r>
          </a:p>
          <a:p>
            <a:r>
              <a:rPr lang="en-US"/>
              <a:t>You can see functions (store and add) inside deployed contract.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8D06ED6-2BEE-0779-2121-456A55B86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6146" y="423625"/>
            <a:ext cx="3229030" cy="6010749"/>
          </a:xfr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FDE47C-8118-3888-42F4-47219EF7C99B}"/>
              </a:ext>
            </a:extLst>
          </p:cNvPr>
          <p:cNvCxnSpPr>
            <a:cxnSpLocks/>
          </p:cNvCxnSpPr>
          <p:nvPr/>
        </p:nvCxnSpPr>
        <p:spPr>
          <a:xfrm flipH="1">
            <a:off x="6003637" y="3694545"/>
            <a:ext cx="9421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20E857D-124E-6F38-5079-03C7A0FCCB35}"/>
              </a:ext>
            </a:extLst>
          </p:cNvPr>
          <p:cNvCxnSpPr/>
          <p:nvPr/>
        </p:nvCxnSpPr>
        <p:spPr>
          <a:xfrm flipH="1">
            <a:off x="6003637" y="5024582"/>
            <a:ext cx="9421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298AF6D-7BE7-2C5C-EB74-9EAEB02884B7}"/>
              </a:ext>
            </a:extLst>
          </p:cNvPr>
          <p:cNvSpPr txBox="1"/>
          <p:nvPr/>
        </p:nvSpPr>
        <p:spPr>
          <a:xfrm>
            <a:off x="5107710" y="3556045"/>
            <a:ext cx="942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Function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C6AA9-96E6-2BBD-F403-4797A843C828}"/>
              </a:ext>
            </a:extLst>
          </p:cNvPr>
          <p:cNvSpPr txBox="1"/>
          <p:nvPr/>
        </p:nvSpPr>
        <p:spPr>
          <a:xfrm>
            <a:off x="5173616" y="4886082"/>
            <a:ext cx="942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Function 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36B08B-D2E6-96D0-DEE7-7F2D651A1C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2" t="38229" r="5004" b="41880"/>
          <a:stretch/>
        </p:blipFill>
        <p:spPr>
          <a:xfrm>
            <a:off x="10245829" y="303396"/>
            <a:ext cx="1274618" cy="26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354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7B7D173-B67A-AE18-02F8-277607ABB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47782"/>
            <a:ext cx="10353762" cy="1117600"/>
          </a:xfrm>
        </p:spPr>
        <p:txBody>
          <a:bodyPr>
            <a:normAutofit/>
          </a:bodyPr>
          <a:lstStyle/>
          <a:p>
            <a:r>
              <a:rPr lang="en-US" sz="3600"/>
              <a:t>Deploy Testing</a:t>
            </a:r>
            <a:endParaRPr lang="en-US" sz="6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2FA793-44A3-6A84-5FA9-51F44D4BA83F}"/>
              </a:ext>
            </a:extLst>
          </p:cNvPr>
          <p:cNvSpPr txBox="1"/>
          <p:nvPr/>
        </p:nvSpPr>
        <p:spPr>
          <a:xfrm>
            <a:off x="353551" y="4551068"/>
            <a:ext cx="11311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Add values and Run transaction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0C41C8-69A3-C2C2-B1FF-141D2BA8C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891" y="1136498"/>
            <a:ext cx="9966036" cy="5332755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549EF2CC-3A30-24AE-96CC-4892BFA51B3E}"/>
              </a:ext>
            </a:extLst>
          </p:cNvPr>
          <p:cNvCxnSpPr/>
          <p:nvPr/>
        </p:nvCxnSpPr>
        <p:spPr>
          <a:xfrm rot="10800000" flipV="1">
            <a:off x="1315863" y="5024581"/>
            <a:ext cx="2323265" cy="138545"/>
          </a:xfrm>
          <a:prstGeom prst="bentConnector3">
            <a:avLst>
              <a:gd name="adj1" fmla="val -4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BB7F21F-AE69-C24A-EB07-CCA227C437F8}"/>
              </a:ext>
            </a:extLst>
          </p:cNvPr>
          <p:cNvCxnSpPr/>
          <p:nvPr/>
        </p:nvCxnSpPr>
        <p:spPr>
          <a:xfrm rot="10800000" flipV="1">
            <a:off x="1394691" y="5449454"/>
            <a:ext cx="858982" cy="397163"/>
          </a:xfrm>
          <a:prstGeom prst="bentConnector3">
            <a:avLst>
              <a:gd name="adj1" fmla="val 5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572C295-B6F2-39DA-FA90-7E46DF92130E}"/>
              </a:ext>
            </a:extLst>
          </p:cNvPr>
          <p:cNvSpPr txBox="1"/>
          <p:nvPr/>
        </p:nvSpPr>
        <p:spPr>
          <a:xfrm>
            <a:off x="353551" y="5573463"/>
            <a:ext cx="11877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Running add function will give you result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7CE4E2D-1576-05AB-E4D7-A8E59F876D4E}"/>
              </a:ext>
            </a:extLst>
          </p:cNvPr>
          <p:cNvCxnSpPr>
            <a:cxnSpLocks/>
            <a:endCxn id="30" idx="1"/>
          </p:cNvCxnSpPr>
          <p:nvPr/>
        </p:nvCxnSpPr>
        <p:spPr>
          <a:xfrm rot="16200000" flipH="1">
            <a:off x="3948985" y="5536760"/>
            <a:ext cx="1523120" cy="49876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4A33A87-326E-60BB-CB90-29D9733291EF}"/>
              </a:ext>
            </a:extLst>
          </p:cNvPr>
          <p:cNvCxnSpPr/>
          <p:nvPr/>
        </p:nvCxnSpPr>
        <p:spPr>
          <a:xfrm flipH="1">
            <a:off x="4461164" y="5573463"/>
            <a:ext cx="2191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4A12850-4C11-C57F-9F0B-0FEED7BFD502}"/>
              </a:ext>
            </a:extLst>
          </p:cNvPr>
          <p:cNvSpPr txBox="1"/>
          <p:nvPr/>
        </p:nvSpPr>
        <p:spPr>
          <a:xfrm>
            <a:off x="4959926" y="6363035"/>
            <a:ext cx="3223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Confirmations of functions runs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F36EDF-2566-0509-C673-27775B21BE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2" t="38229" r="5004" b="41880"/>
          <a:stretch/>
        </p:blipFill>
        <p:spPr>
          <a:xfrm>
            <a:off x="10245829" y="303396"/>
            <a:ext cx="1274618" cy="26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85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F73CC-DEEE-95CE-5174-63B70E7E2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522" y="124691"/>
            <a:ext cx="9430126" cy="864755"/>
          </a:xfrm>
        </p:spPr>
        <p:txBody>
          <a:bodyPr/>
          <a:lstStyle/>
          <a:p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Connecting with React App</a:t>
            </a:r>
            <a:endParaRPr lang="en-US"/>
          </a:p>
        </p:txBody>
      </p:sp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873DE0D-D0AD-2962-2E3F-FBF1DE626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4" y="1267691"/>
            <a:ext cx="2740282" cy="43367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A39ECE-A441-7757-273C-0A3EB03713B4}"/>
              </a:ext>
            </a:extLst>
          </p:cNvPr>
          <p:cNvSpPr txBox="1"/>
          <p:nvPr/>
        </p:nvSpPr>
        <p:spPr>
          <a:xfrm>
            <a:off x="1183689" y="1420428"/>
            <a:ext cx="5924363" cy="61863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Create a basic react app to connect with </a:t>
            </a:r>
            <a:r>
              <a:rPr lang="en-US" err="1"/>
              <a:t>metamask</a:t>
            </a:r>
            <a:r>
              <a:rPr lang="en-US"/>
              <a:t> and you contract either deployed on </a:t>
            </a:r>
            <a:r>
              <a:rPr lang="en-US" err="1"/>
              <a:t>testnet</a:t>
            </a:r>
            <a:r>
              <a:rPr lang="en-US"/>
              <a:t> or deployed locally.</a:t>
            </a:r>
            <a:br>
              <a:rPr lang="en-US"/>
            </a:br>
            <a:r>
              <a:rPr lang="en-US"/>
              <a:t>We need to copy our contract ABI from remix which we received at the time of compilation in our </a:t>
            </a:r>
            <a:r>
              <a:rPr lang="en-US" err="1"/>
              <a:t>contract.json</a:t>
            </a:r>
            <a:r>
              <a:rPr lang="en-US"/>
              <a:t> file.</a:t>
            </a: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  <a:p>
            <a:r>
              <a:rPr lang="en-US"/>
              <a:t>Or you can clone the </a:t>
            </a:r>
            <a:r>
              <a:rPr lang="en-US">
                <a:ea typeface="+mn-lt"/>
                <a:cs typeface="+mn-lt"/>
              </a:rPr>
              <a:t>repository by running the following command in your terminal</a:t>
            </a:r>
            <a:br>
              <a:rPr lang="en-US">
                <a:ea typeface="+mn-lt"/>
                <a:cs typeface="+mn-lt"/>
              </a:rPr>
            </a:br>
            <a:br>
              <a:rPr lang="en-US">
                <a:ea typeface="+mn-lt"/>
                <a:cs typeface="+mn-lt"/>
              </a:rPr>
            </a:br>
            <a:r>
              <a:rPr lang="en-US"/>
              <a:t>   git clone </a:t>
            </a:r>
            <a:r>
              <a:rPr lang="en-US" b="1"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https://github.com/BilalWarraich/integrate-smart-contract-metamask-ui.git</a:t>
            </a:r>
            <a:br>
              <a:rPr lang="en-US" b="1">
                <a:ea typeface="+mn-lt"/>
                <a:cs typeface="+mn-lt"/>
              </a:rPr>
            </a:br>
            <a:br>
              <a:rPr lang="en-US">
                <a:ea typeface="+mn-lt"/>
                <a:cs typeface="+mn-lt"/>
              </a:rPr>
            </a:br>
            <a:r>
              <a:rPr lang="en-US"/>
              <a:t>Afterwards you need to execute the following command in the terminal inside the project repo to install all the binaries:</a:t>
            </a:r>
            <a:br>
              <a:rPr lang="en-US"/>
            </a:br>
            <a:br>
              <a:rPr lang="en-US"/>
            </a:br>
            <a:r>
              <a:rPr lang="en-US"/>
              <a:t>    </a:t>
            </a:r>
            <a:r>
              <a:rPr lang="en-US" err="1"/>
              <a:t>npm</a:t>
            </a:r>
            <a:r>
              <a:rPr lang="en-US"/>
              <a:t> install</a:t>
            </a:r>
            <a:br>
              <a:rPr lang="en-US"/>
            </a:br>
            <a:endParaRPr lang="en-US"/>
          </a:p>
          <a:p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F849BA-2C8D-574E-DAE8-E2E8DE1017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2" t="38229" r="5004" b="41880"/>
          <a:stretch/>
        </p:blipFill>
        <p:spPr>
          <a:xfrm>
            <a:off x="10530900" y="290449"/>
            <a:ext cx="1274618" cy="26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54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CFBAF-71CD-A062-13F2-DBE1A6D10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612" y="43873"/>
            <a:ext cx="8933672" cy="1014846"/>
          </a:xfrm>
        </p:spPr>
        <p:txBody>
          <a:bodyPr/>
          <a:lstStyle/>
          <a:p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Connecting with React App</a:t>
            </a:r>
            <a:endParaRPr lang="en-US"/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A1D58B7C-1333-58A9-47DA-78223208F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526" y="1477158"/>
            <a:ext cx="7084963" cy="2832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2E217F-143C-91DE-A91D-39E1CE61B916}"/>
              </a:ext>
            </a:extLst>
          </p:cNvPr>
          <p:cNvSpPr txBox="1"/>
          <p:nvPr/>
        </p:nvSpPr>
        <p:spPr>
          <a:xfrm>
            <a:off x="207146" y="1479611"/>
            <a:ext cx="468149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We need to input our contract address and contract ABI both of which we can get from the remix IDE like shown above.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CE88E0-6E15-3487-4D3C-9EAF543DBC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2" t="38229" r="5004" b="41880"/>
          <a:stretch/>
        </p:blipFill>
        <p:spPr>
          <a:xfrm>
            <a:off x="10530900" y="290449"/>
            <a:ext cx="1274618" cy="26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150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87D93-74EE-8AD7-5142-6B456CA7C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222" y="76940"/>
            <a:ext cx="8948131" cy="1050155"/>
          </a:xfrm>
        </p:spPr>
        <p:txBody>
          <a:bodyPr/>
          <a:lstStyle/>
          <a:p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Connecting with React App</a:t>
            </a:r>
            <a:endParaRPr lang="en-US"/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1E6B0FED-45A0-DDE9-99EA-F9FF0E3C4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441" y="1402352"/>
            <a:ext cx="6368248" cy="49614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51F631-B9BE-B876-2007-9D5F4EDF6FCA}"/>
              </a:ext>
            </a:extLst>
          </p:cNvPr>
          <p:cNvSpPr txBox="1"/>
          <p:nvPr/>
        </p:nvSpPr>
        <p:spPr>
          <a:xfrm>
            <a:off x="248227" y="1893454"/>
            <a:ext cx="4890653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The methods shown are for wallet connection.</a:t>
            </a:r>
            <a:br>
              <a:rPr lang="en-US"/>
            </a:br>
            <a:r>
              <a:rPr lang="en-US"/>
              <a:t>First one checks if the wallet is connected and second one connects the wallet if it is not connected.</a:t>
            </a:r>
            <a:br>
              <a:rPr lang="en-US"/>
            </a:br>
            <a:r>
              <a:rPr lang="en-US"/>
              <a:t>To achieve this Ether.js library is used which will make a request to the web provider available and prompt to install if there is none.</a:t>
            </a:r>
            <a:br>
              <a:rPr lang="en-US"/>
            </a:br>
            <a:br>
              <a:rPr lang="en-US"/>
            </a:br>
            <a:r>
              <a:rPr lang="en-US"/>
              <a:t>It will connect with whatever network is running on the wallet in our case </a:t>
            </a:r>
            <a:r>
              <a:rPr lang="en-US" err="1"/>
              <a:t>Goerli</a:t>
            </a:r>
            <a:r>
              <a:rPr lang="en-US"/>
              <a:t> </a:t>
            </a:r>
            <a:r>
              <a:rPr lang="en-US" err="1"/>
              <a:t>Testnet</a:t>
            </a:r>
            <a:r>
              <a:rPr lang="en-US"/>
              <a:t>.</a:t>
            </a:r>
            <a:br>
              <a:rPr lang="en-US"/>
            </a:br>
            <a:br>
              <a:rPr lang="en-US"/>
            </a:br>
            <a:r>
              <a:rPr lang="en-US"/>
              <a:t>We are using </a:t>
            </a:r>
            <a:r>
              <a:rPr lang="en-US" err="1"/>
              <a:t>metamask</a:t>
            </a:r>
            <a:r>
              <a:rPr lang="en-US"/>
              <a:t> as our </a:t>
            </a:r>
            <a:r>
              <a:rPr lang="en-US" err="1"/>
              <a:t>webprovider</a:t>
            </a:r>
            <a:r>
              <a:rPr lang="en-US"/>
              <a:t> and it needs to have its extension installed on the browser.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0AAC40-5AE6-AC19-910A-20D76C23A7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2" t="38229" r="5004" b="41880"/>
          <a:stretch/>
        </p:blipFill>
        <p:spPr>
          <a:xfrm>
            <a:off x="10530900" y="290449"/>
            <a:ext cx="1274618" cy="26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66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4E8BA-D265-4AC1-168B-D58372778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0068" y="517237"/>
            <a:ext cx="7767580" cy="622300"/>
          </a:xfrm>
        </p:spPr>
        <p:txBody>
          <a:bodyPr>
            <a:normAutofit fontScale="90000"/>
          </a:bodyPr>
          <a:lstStyle/>
          <a:p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j-lt"/>
                <a:cs typeface="+mj-lt"/>
              </a:rPr>
              <a:t>Connecting with React App</a:t>
            </a:r>
          </a:p>
          <a:p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8A3E4EB1-37C2-0EF5-8006-51917EDE0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323" y="1014851"/>
            <a:ext cx="6412635" cy="50058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11BBC2-075D-0C27-69F6-68084C744E80}"/>
              </a:ext>
            </a:extLst>
          </p:cNvPr>
          <p:cNvSpPr txBox="1"/>
          <p:nvPr/>
        </p:nvSpPr>
        <p:spPr>
          <a:xfrm>
            <a:off x="369903" y="1731146"/>
            <a:ext cx="4222811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Here again using the Ether.js library to connect with our contract through its address and ABI</a:t>
            </a:r>
            <a:br>
              <a:rPr lang="en-US"/>
            </a:br>
            <a:br>
              <a:rPr lang="en-US"/>
            </a:br>
            <a:r>
              <a:rPr lang="en-US"/>
              <a:t>The handler shown sends requests to one of the method of the smart contract.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CBD79D-E8F4-DC4F-9002-DBCCD2EDDE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2" t="38229" r="5004" b="41880"/>
          <a:stretch/>
        </p:blipFill>
        <p:spPr>
          <a:xfrm>
            <a:off x="10530900" y="290449"/>
            <a:ext cx="1274618" cy="26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810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9C952-1DAF-900B-DB53-956A9963B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290" y="269290"/>
            <a:ext cx="8977724" cy="665455"/>
          </a:xfrm>
        </p:spPr>
        <p:txBody>
          <a:bodyPr>
            <a:normAutofit fontScale="90000"/>
          </a:bodyPr>
          <a:lstStyle/>
          <a:p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Connecting with React App</a:t>
            </a:r>
            <a:endParaRPr lang="en-US"/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8CC5FBE7-C832-E51D-E6AD-147B3C6A2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918644"/>
            <a:ext cx="6523607" cy="53388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AEB602-EB16-F413-48DB-AA3D45D62E1D}"/>
              </a:ext>
            </a:extLst>
          </p:cNvPr>
          <p:cNvSpPr txBox="1"/>
          <p:nvPr/>
        </p:nvSpPr>
        <p:spPr>
          <a:xfrm>
            <a:off x="517863" y="2855651"/>
            <a:ext cx="367535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This part shows all the text boxes and buttons and what happens if we making any changes in them.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614888-2E4F-0302-B057-9BC832326D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2" t="38229" r="5004" b="41880"/>
          <a:stretch/>
        </p:blipFill>
        <p:spPr>
          <a:xfrm>
            <a:off x="10530900" y="290449"/>
            <a:ext cx="1274618" cy="26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95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1838C-9105-202F-309C-ACF25D0A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989" y="195309"/>
            <a:ext cx="8800170" cy="872601"/>
          </a:xfrm>
        </p:spPr>
        <p:txBody>
          <a:bodyPr/>
          <a:lstStyle/>
          <a:p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Connecting with React App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91173B-E09C-5AF1-F2D7-1EB0DA659050}"/>
              </a:ext>
            </a:extLst>
          </p:cNvPr>
          <p:cNvSpPr txBox="1"/>
          <p:nvPr/>
        </p:nvSpPr>
        <p:spPr>
          <a:xfrm>
            <a:off x="1228077" y="1716349"/>
            <a:ext cx="3527392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To start the app we need to execute </a:t>
            </a:r>
            <a:r>
              <a:rPr lang="en-US" err="1"/>
              <a:t>npm</a:t>
            </a:r>
            <a:r>
              <a:rPr lang="en-US"/>
              <a:t> start from the terminal inside the project directory.</a:t>
            </a:r>
            <a:br>
              <a:rPr lang="en-US"/>
            </a:br>
            <a:r>
              <a:rPr lang="en-US"/>
              <a:t>Our app will be running on localhost:3000 afterwards.</a:t>
            </a:r>
            <a:br>
              <a:rPr lang="en-US"/>
            </a:br>
            <a:br>
              <a:rPr lang="en-US"/>
            </a:br>
            <a:r>
              <a:rPr lang="en-US"/>
              <a:t>It’s a simple interface with connect wallet button and textboxes for executing the smart contract methods.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341CF91-78B7-EED8-7464-D6A2145C1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643" y="1359909"/>
            <a:ext cx="6168500" cy="38052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49A326-2A50-B03B-6BE2-7578495CEB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2" t="38229" r="5004" b="41880"/>
          <a:stretch/>
        </p:blipFill>
        <p:spPr>
          <a:xfrm>
            <a:off x="10530900" y="290449"/>
            <a:ext cx="1274618" cy="26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594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C103ED-993F-744D-8770-E38A0A5E7D88}"/>
              </a:ext>
            </a:extLst>
          </p:cNvPr>
          <p:cNvSpPr/>
          <p:nvPr/>
        </p:nvSpPr>
        <p:spPr>
          <a:xfrm>
            <a:off x="588868" y="735630"/>
            <a:ext cx="11014263" cy="5120225"/>
          </a:xfrm>
          <a:prstGeom prst="rect">
            <a:avLst/>
          </a:prstGeom>
          <a:solidFill>
            <a:schemeClr val="accent1">
              <a:lumMod val="20000"/>
              <a:lumOff val="8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PK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665E887-A930-CF4A-95AE-15051AC3F716}"/>
              </a:ext>
            </a:extLst>
          </p:cNvPr>
          <p:cNvSpPr/>
          <p:nvPr/>
        </p:nvSpPr>
        <p:spPr>
          <a:xfrm>
            <a:off x="3469667" y="3057002"/>
            <a:ext cx="543980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Thanks</a:t>
            </a:r>
            <a:endParaRPr lang="en-US" sz="2800" b="1">
              <a:latin typeface="Century Gothic" panose="020B0502020202020204" pitchFamily="34" charset="0"/>
            </a:endParaRPr>
          </a:p>
          <a:p>
            <a:pPr algn="ctr"/>
            <a:endParaRPr lang="en-US" sz="2800" b="1">
              <a:latin typeface="Century Gothic" panose="020B0502020202020204" pitchFamily="34" charset="0"/>
            </a:endParaRPr>
          </a:p>
          <a:p>
            <a:pPr algn="ctr"/>
            <a:endParaRPr lang="en-PK" sz="2800"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81CBAF-4E13-38AC-F4C9-EDE871542D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2" t="38229" r="5004" b="41880"/>
          <a:stretch/>
        </p:blipFill>
        <p:spPr>
          <a:xfrm>
            <a:off x="10328513" y="303396"/>
            <a:ext cx="1274618" cy="26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23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/>
              <a:t>Contents: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/>
              <a:t>Solidity contract</a:t>
            </a:r>
          </a:p>
          <a:p>
            <a:pPr marL="36900" lvl="0" indent="0">
              <a:buNone/>
            </a:pPr>
            <a:r>
              <a:rPr lang="en-US" sz="2400"/>
              <a:t>Compiler configuration</a:t>
            </a:r>
          </a:p>
          <a:p>
            <a:pPr marL="36900" lvl="0" indent="0">
              <a:buNone/>
            </a:pPr>
            <a:r>
              <a:rPr lang="en-US" sz="2400"/>
              <a:t>Deploy configuration</a:t>
            </a:r>
          </a:p>
          <a:p>
            <a:pPr marL="36900" lvl="0" indent="0">
              <a:buNone/>
            </a:pPr>
            <a:r>
              <a:rPr lang="en-US" sz="2400"/>
              <a:t>MetaMask connections</a:t>
            </a:r>
          </a:p>
          <a:p>
            <a:pPr marL="36900" lvl="0" indent="0">
              <a:buNone/>
            </a:pPr>
            <a:r>
              <a:rPr lang="en-US" sz="2400"/>
              <a:t>Deploy testing</a:t>
            </a:r>
          </a:p>
          <a:p>
            <a:endParaRPr lang="en-US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763AAF-EB77-8390-AF6C-B54E71FDCA90}"/>
              </a:ext>
            </a:extLst>
          </p:cNvPr>
          <p:cNvSpPr txBox="1"/>
          <p:nvPr/>
        </p:nvSpPr>
        <p:spPr>
          <a:xfrm>
            <a:off x="628073" y="905164"/>
            <a:ext cx="487557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</a:rPr>
              <a:t>Remix </a:t>
            </a:r>
          </a:p>
          <a:p>
            <a:pPr algn="ctr"/>
            <a:r>
              <a:rPr lang="en-US" sz="4400">
                <a:solidFill>
                  <a:schemeClr val="bg1"/>
                </a:solidFill>
              </a:rPr>
              <a:t>and </a:t>
            </a:r>
          </a:p>
          <a:p>
            <a:pPr algn="ctr"/>
            <a:r>
              <a:rPr lang="en-US" sz="4400">
                <a:solidFill>
                  <a:schemeClr val="bg1"/>
                </a:solidFill>
              </a:rPr>
              <a:t>Solidity </a:t>
            </a:r>
          </a:p>
          <a:p>
            <a:pPr algn="ctr"/>
            <a:r>
              <a:rPr lang="en-US" sz="440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8E2331-86BB-870E-AF55-688CF9870F5E}"/>
              </a:ext>
            </a:extLst>
          </p:cNvPr>
          <p:cNvSpPr txBox="1"/>
          <p:nvPr/>
        </p:nvSpPr>
        <p:spPr>
          <a:xfrm>
            <a:off x="555411" y="4747490"/>
            <a:ext cx="4284444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By:</a:t>
            </a:r>
          </a:p>
          <a:p>
            <a:r>
              <a:rPr lang="en-US" sz="2800">
                <a:solidFill>
                  <a:schemeClr val="bg1"/>
                </a:solidFill>
              </a:rPr>
              <a:t>    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CD685E-A87C-8176-518B-A2335F6F92C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2" t="38229" r="5004" b="41880"/>
          <a:stretch/>
        </p:blipFill>
        <p:spPr>
          <a:xfrm>
            <a:off x="9447580" y="6132469"/>
            <a:ext cx="2600116" cy="53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608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53" b="2987"/>
          <a:stretch/>
        </p:blipFill>
        <p:spPr>
          <a:xfrm>
            <a:off x="-1" y="1"/>
            <a:ext cx="12199405" cy="70026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AE77BC5-B4E3-B048-99BA-BBFF32550D57}"/>
              </a:ext>
            </a:extLst>
          </p:cNvPr>
          <p:cNvSpPr/>
          <p:nvPr/>
        </p:nvSpPr>
        <p:spPr>
          <a:xfrm>
            <a:off x="-7405" y="0"/>
            <a:ext cx="12199405" cy="709009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206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224"/>
            <a:endParaRPr lang="en-US" sz="1835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46EF03-98A6-BA41-B4DE-52087BC572D5}"/>
              </a:ext>
            </a:extLst>
          </p:cNvPr>
          <p:cNvSpPr>
            <a:spLocks/>
          </p:cNvSpPr>
          <p:nvPr/>
        </p:nvSpPr>
        <p:spPr bwMode="auto">
          <a:xfrm>
            <a:off x="1938548" y="3557243"/>
            <a:ext cx="2090316" cy="131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defTabSz="932224"/>
            <a:r>
              <a:rPr lang="en-US" sz="1632" b="1">
                <a:solidFill>
                  <a:prstClr val="white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Headquarters</a:t>
            </a:r>
          </a:p>
          <a:p>
            <a:pPr defTabSz="932224"/>
            <a:endParaRPr lang="en-US" sz="1632" b="1">
              <a:solidFill>
                <a:prstClr val="white"/>
              </a:solidFill>
              <a:latin typeface="Century Gothic" panose="020B0502020202020204" pitchFamily="34" charset="0"/>
              <a:cs typeface="Calibri" panose="020F0502020204030204" pitchFamily="34" charset="0"/>
            </a:endParaRPr>
          </a:p>
          <a:p>
            <a:pPr defTabSz="932224"/>
            <a:r>
              <a:rPr lang="en-US" sz="1224">
                <a:solidFill>
                  <a:prstClr val="white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4 </a:t>
            </a:r>
            <a:r>
              <a:rPr lang="en-US" sz="1224" err="1">
                <a:solidFill>
                  <a:prstClr val="white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Cedarbrook</a:t>
            </a:r>
            <a:r>
              <a:rPr lang="en-US" sz="1224">
                <a:solidFill>
                  <a:prstClr val="white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 Drive, Bldg. B</a:t>
            </a:r>
          </a:p>
          <a:p>
            <a:pPr defTabSz="932224"/>
            <a:r>
              <a:rPr lang="en-US" sz="1224">
                <a:solidFill>
                  <a:prstClr val="white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Cranbury, NJ 08512</a:t>
            </a:r>
          </a:p>
          <a:p>
            <a:pPr defTabSz="932224"/>
            <a:r>
              <a:rPr lang="en-US" sz="1224">
                <a:solidFill>
                  <a:prstClr val="white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Tel:  609 452 0700</a:t>
            </a:r>
          </a:p>
          <a:p>
            <a:pPr defTabSz="932224"/>
            <a:r>
              <a:rPr lang="en-US" sz="1224">
                <a:solidFill>
                  <a:prstClr val="white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Fax:  609 655 5232</a:t>
            </a:r>
            <a:r>
              <a:rPr lang="en-US" sz="1632">
                <a:solidFill>
                  <a:prstClr val="white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 </a:t>
            </a:r>
            <a:endParaRPr lang="en-US" sz="1632">
              <a:solidFill>
                <a:prstClr val="white"/>
              </a:solidFill>
              <a:latin typeface="Century Gothic" panose="020B0502020202020204" pitchFamily="34" charset="0"/>
              <a:ea typeface="Calibri" charset="0"/>
              <a:cs typeface="Calibri" panose="020F0502020204030204" pitchFamily="34" charset="0"/>
              <a:sym typeface="Helvetica Neue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B4468054-C465-0547-A6D8-062495F70512}"/>
              </a:ext>
            </a:extLst>
          </p:cNvPr>
          <p:cNvSpPr>
            <a:spLocks/>
          </p:cNvSpPr>
          <p:nvPr/>
        </p:nvSpPr>
        <p:spPr bwMode="auto">
          <a:xfrm>
            <a:off x="4595116" y="3576125"/>
            <a:ext cx="1508426" cy="131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defTabSz="932224"/>
            <a:r>
              <a:rPr lang="en-US" sz="1632" b="1">
                <a:solidFill>
                  <a:prstClr val="white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Pittsburgh</a:t>
            </a:r>
            <a:endParaRPr lang="en-US" sz="1632" b="1">
              <a:solidFill>
                <a:prstClr val="white"/>
              </a:solidFill>
              <a:latin typeface="Century Gothic" panose="020B0502020202020204" pitchFamily="34" charset="0"/>
              <a:ea typeface="Calibri" charset="0"/>
              <a:cs typeface="Calibri" charset="0"/>
              <a:sym typeface="Helvetica Neue" charset="0"/>
            </a:endParaRPr>
          </a:p>
          <a:p>
            <a:pPr defTabSz="932224"/>
            <a:endParaRPr lang="en-US" sz="1632" b="1">
              <a:solidFill>
                <a:prstClr val="white"/>
              </a:solidFill>
              <a:latin typeface="Century Gothic" panose="020B0502020202020204" pitchFamily="34" charset="0"/>
              <a:cs typeface="Calibri" panose="020F0502020204030204" pitchFamily="34" charset="0"/>
            </a:endParaRPr>
          </a:p>
          <a:p>
            <a:pPr defTabSz="932224"/>
            <a:r>
              <a:rPr lang="en-US" sz="1224">
                <a:solidFill>
                  <a:prstClr val="white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183 Industry Drive</a:t>
            </a:r>
          </a:p>
          <a:p>
            <a:pPr defTabSz="932224"/>
            <a:r>
              <a:rPr lang="en-US" sz="1224">
                <a:solidFill>
                  <a:prstClr val="white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Pittsburgh, PA 15275</a:t>
            </a:r>
          </a:p>
          <a:p>
            <a:pPr defTabSz="932224"/>
            <a:r>
              <a:rPr lang="en-US" sz="1224">
                <a:solidFill>
                  <a:prstClr val="white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Tel:  412 927 0226</a:t>
            </a:r>
          </a:p>
          <a:p>
            <a:pPr defTabSz="932224"/>
            <a:r>
              <a:rPr lang="en-US" sz="1224">
                <a:solidFill>
                  <a:prstClr val="white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Fax:  412 265 4182</a:t>
            </a:r>
            <a:r>
              <a:rPr lang="en-US" sz="1632">
                <a:solidFill>
                  <a:prstClr val="white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 </a:t>
            </a:r>
            <a:endParaRPr lang="en-US" sz="1632">
              <a:solidFill>
                <a:prstClr val="white"/>
              </a:solidFill>
              <a:latin typeface="Century Gothic" panose="020B0502020202020204" pitchFamily="34" charset="0"/>
              <a:ea typeface="Calibri" charset="0"/>
              <a:cs typeface="Calibri" panose="020F0502020204030204" pitchFamily="34" charset="0"/>
              <a:sym typeface="Helvetica Neue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1C1AFDF-DDE1-904C-8886-D9B15823576E}"/>
              </a:ext>
            </a:extLst>
          </p:cNvPr>
          <p:cNvSpPr>
            <a:spLocks/>
          </p:cNvSpPr>
          <p:nvPr/>
        </p:nvSpPr>
        <p:spPr bwMode="auto">
          <a:xfrm>
            <a:off x="9006728" y="3576125"/>
            <a:ext cx="1752083" cy="131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defTabSz="932224"/>
            <a:r>
              <a:rPr lang="en-US" sz="1632" b="1">
                <a:solidFill>
                  <a:prstClr val="white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New York</a:t>
            </a:r>
          </a:p>
          <a:p>
            <a:pPr defTabSz="932224"/>
            <a:endParaRPr lang="en-US" sz="1632" b="1">
              <a:solidFill>
                <a:prstClr val="white"/>
              </a:solidFill>
              <a:latin typeface="Century Gothic" panose="020B0502020202020204" pitchFamily="34" charset="0"/>
              <a:cs typeface="Calibri" panose="020F0502020204030204" pitchFamily="34" charset="0"/>
            </a:endParaRPr>
          </a:p>
          <a:p>
            <a:pPr defTabSz="932224"/>
            <a:r>
              <a:rPr lang="en-US" sz="1224">
                <a:solidFill>
                  <a:prstClr val="white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27 W. 24</a:t>
            </a:r>
            <a:r>
              <a:rPr lang="en-US" sz="1224" baseline="30000">
                <a:solidFill>
                  <a:prstClr val="white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th</a:t>
            </a:r>
            <a:r>
              <a:rPr lang="en-US" sz="1224">
                <a:solidFill>
                  <a:prstClr val="white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 Street, #1108</a:t>
            </a:r>
            <a:br>
              <a:rPr lang="en-US" sz="1224">
                <a:solidFill>
                  <a:prstClr val="white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</a:br>
            <a:r>
              <a:rPr lang="en-US" sz="1224">
                <a:solidFill>
                  <a:prstClr val="white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New York, NY 10010</a:t>
            </a:r>
          </a:p>
          <a:p>
            <a:pPr defTabSz="932224"/>
            <a:r>
              <a:rPr lang="en-US" sz="1224">
                <a:solidFill>
                  <a:prstClr val="white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Tel:  347 966 5336</a:t>
            </a:r>
          </a:p>
          <a:p>
            <a:pPr defTabSz="932224"/>
            <a:r>
              <a:rPr lang="en-US" sz="1224">
                <a:solidFill>
                  <a:prstClr val="white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Fax:  609 655 5232</a:t>
            </a:r>
            <a:r>
              <a:rPr lang="en-US" sz="1632">
                <a:solidFill>
                  <a:prstClr val="white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 </a:t>
            </a:r>
            <a:endParaRPr lang="en-US" sz="1632">
              <a:solidFill>
                <a:prstClr val="white"/>
              </a:solidFill>
              <a:latin typeface="Century Gothic" panose="020B0502020202020204" pitchFamily="34" charset="0"/>
              <a:ea typeface="Calibri" charset="0"/>
              <a:cs typeface="Calibri" panose="020F0502020204030204" pitchFamily="34" charset="0"/>
              <a:sym typeface="Helvetica Neue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EAE7CD-62EF-4DAD-938B-5F3FCB6BE6B0}"/>
              </a:ext>
            </a:extLst>
          </p:cNvPr>
          <p:cNvSpPr>
            <a:spLocks/>
          </p:cNvSpPr>
          <p:nvPr/>
        </p:nvSpPr>
        <p:spPr bwMode="auto">
          <a:xfrm>
            <a:off x="6790516" y="5320459"/>
            <a:ext cx="1452321" cy="87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defTabSz="932224"/>
            <a:r>
              <a:rPr lang="en-US" sz="1632" b="1">
                <a:solidFill>
                  <a:prstClr val="white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Europe</a:t>
            </a:r>
          </a:p>
          <a:p>
            <a:pPr defTabSz="932224"/>
            <a:endParaRPr lang="en-US" sz="1632" b="1">
              <a:solidFill>
                <a:prstClr val="white"/>
              </a:solidFill>
              <a:latin typeface="Century Gothic" panose="020B0502020202020204" pitchFamily="34" charset="0"/>
              <a:cs typeface="Calibri" panose="020F0502020204030204" pitchFamily="34" charset="0"/>
            </a:endParaRPr>
          </a:p>
          <a:p>
            <a:pPr defTabSz="932224"/>
            <a:r>
              <a:rPr lang="en-US" sz="1224">
                <a:solidFill>
                  <a:prstClr val="white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Munich, Germany</a:t>
            </a:r>
          </a:p>
          <a:p>
            <a:pPr defTabSz="932224"/>
            <a:r>
              <a:rPr lang="en-US" sz="1224">
                <a:solidFill>
                  <a:prstClr val="white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Stuttgart, Germany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C51E0F-A53E-4D13-AFD5-3E637CCA8E40}"/>
              </a:ext>
            </a:extLst>
          </p:cNvPr>
          <p:cNvSpPr>
            <a:spLocks/>
          </p:cNvSpPr>
          <p:nvPr/>
        </p:nvSpPr>
        <p:spPr bwMode="auto">
          <a:xfrm>
            <a:off x="9025039" y="5340732"/>
            <a:ext cx="1157368" cy="87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defTabSz="932224"/>
            <a:r>
              <a:rPr lang="en-US" sz="1632" b="1">
                <a:solidFill>
                  <a:prstClr val="white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Middle East</a:t>
            </a:r>
          </a:p>
          <a:p>
            <a:pPr defTabSz="932224"/>
            <a:endParaRPr lang="en-US" sz="1632" b="1">
              <a:solidFill>
                <a:prstClr val="white"/>
              </a:solidFill>
              <a:latin typeface="Century Gothic" panose="020B0502020202020204" pitchFamily="34" charset="0"/>
              <a:cs typeface="Calibri" panose="020F0502020204030204" pitchFamily="34" charset="0"/>
            </a:endParaRPr>
          </a:p>
          <a:p>
            <a:pPr defTabSz="932224"/>
            <a:r>
              <a:rPr lang="en-US" sz="1224">
                <a:solidFill>
                  <a:prstClr val="white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Dubai, UAE</a:t>
            </a:r>
          </a:p>
          <a:p>
            <a:pPr defTabSz="932224"/>
            <a:r>
              <a:rPr lang="en-US" sz="1224">
                <a:solidFill>
                  <a:prstClr val="white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Doha, Qatar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3D5D14-5347-4DDA-982F-8D94A25C8A4F}"/>
              </a:ext>
            </a:extLst>
          </p:cNvPr>
          <p:cNvSpPr>
            <a:spLocks/>
          </p:cNvSpPr>
          <p:nvPr/>
        </p:nvSpPr>
        <p:spPr bwMode="auto">
          <a:xfrm>
            <a:off x="4595117" y="5340753"/>
            <a:ext cx="1274388" cy="690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defTabSz="932224"/>
            <a:r>
              <a:rPr lang="en-US" sz="1632" b="1">
                <a:solidFill>
                  <a:prstClr val="white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Canada</a:t>
            </a:r>
          </a:p>
          <a:p>
            <a:pPr defTabSz="932224"/>
            <a:endParaRPr lang="en-US" sz="1632" b="1">
              <a:solidFill>
                <a:prstClr val="white"/>
              </a:solidFill>
              <a:latin typeface="Century Gothic" panose="020B0502020202020204" pitchFamily="34" charset="0"/>
              <a:cs typeface="Calibri" panose="020F0502020204030204" pitchFamily="34" charset="0"/>
            </a:endParaRPr>
          </a:p>
          <a:p>
            <a:pPr defTabSz="932224"/>
            <a:r>
              <a:rPr lang="en-US" sz="1224">
                <a:solidFill>
                  <a:prstClr val="white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Toronto, Ontario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849D06-CE47-4743-8623-D39AFFB748FC}"/>
              </a:ext>
            </a:extLst>
          </p:cNvPr>
          <p:cNvSpPr>
            <a:spLocks/>
          </p:cNvSpPr>
          <p:nvPr/>
        </p:nvSpPr>
        <p:spPr bwMode="auto">
          <a:xfrm>
            <a:off x="6790516" y="3488282"/>
            <a:ext cx="1527662" cy="1444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defTabSz="932224"/>
            <a:r>
              <a:rPr lang="en-US" sz="1632" b="1">
                <a:solidFill>
                  <a:prstClr val="white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Asia</a:t>
            </a:r>
          </a:p>
          <a:p>
            <a:pPr defTabSz="932224"/>
            <a:endParaRPr lang="en-US" sz="1632" b="1">
              <a:solidFill>
                <a:prstClr val="white"/>
              </a:solidFill>
              <a:latin typeface="Century Gothic" panose="020B0502020202020204" pitchFamily="34" charset="0"/>
              <a:cs typeface="Calibri" panose="020F0502020204030204" pitchFamily="34" charset="0"/>
            </a:endParaRPr>
          </a:p>
          <a:p>
            <a:pPr defTabSz="932224"/>
            <a:r>
              <a:rPr lang="en-US" sz="1224">
                <a:solidFill>
                  <a:prstClr val="white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Bangalore, India</a:t>
            </a:r>
          </a:p>
          <a:p>
            <a:pPr defTabSz="932224"/>
            <a:r>
              <a:rPr lang="en-US" sz="1224">
                <a:solidFill>
                  <a:prstClr val="white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Coimbatore, India</a:t>
            </a:r>
          </a:p>
          <a:p>
            <a:pPr defTabSz="932224"/>
            <a:r>
              <a:rPr lang="en-US" sz="1224">
                <a:solidFill>
                  <a:prstClr val="white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Karachi, Pakistan</a:t>
            </a:r>
          </a:p>
          <a:p>
            <a:pPr defTabSz="932224"/>
            <a:r>
              <a:rPr lang="en-US" sz="1224">
                <a:solidFill>
                  <a:prstClr val="white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Lahore, Pakistan</a:t>
            </a:r>
          </a:p>
          <a:p>
            <a:pPr defTabSz="932224"/>
            <a:r>
              <a:rPr lang="en-US" sz="1224">
                <a:solidFill>
                  <a:prstClr val="white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Islamabad, Pakistan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3C286A-2524-46DC-8153-ACF9E9C393CB}"/>
              </a:ext>
            </a:extLst>
          </p:cNvPr>
          <p:cNvSpPr>
            <a:spLocks/>
          </p:cNvSpPr>
          <p:nvPr/>
        </p:nvSpPr>
        <p:spPr bwMode="auto">
          <a:xfrm>
            <a:off x="1958891" y="5346215"/>
            <a:ext cx="1949252" cy="690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defTabSz="932224"/>
            <a:r>
              <a:rPr lang="en-US" sz="1632" b="1">
                <a:solidFill>
                  <a:prstClr val="white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Australia</a:t>
            </a:r>
          </a:p>
          <a:p>
            <a:pPr defTabSz="932224"/>
            <a:endParaRPr lang="en-US" sz="1632" b="1">
              <a:solidFill>
                <a:prstClr val="white"/>
              </a:solidFill>
              <a:latin typeface="Century Gothic" panose="020B0502020202020204" pitchFamily="34" charset="0"/>
              <a:cs typeface="Calibri" panose="020F0502020204030204" pitchFamily="34" charset="0"/>
            </a:endParaRPr>
          </a:p>
          <a:p>
            <a:pPr defTabSz="932224"/>
            <a:r>
              <a:rPr lang="en-US" sz="1224">
                <a:solidFill>
                  <a:prstClr val="white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Sydney, New South Wales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F84153-6541-9328-E78B-EFDC32741D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2" t="38229" r="5004" b="41880"/>
          <a:stretch/>
        </p:blipFill>
        <p:spPr>
          <a:xfrm>
            <a:off x="4118871" y="1781143"/>
            <a:ext cx="4276489" cy="87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07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2B9D9E4-9452-9FE5-9F6D-746BFB66B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1257300"/>
          </a:xfrm>
        </p:spPr>
        <p:txBody>
          <a:bodyPr>
            <a:normAutofit/>
          </a:bodyPr>
          <a:lstStyle/>
          <a:p>
            <a:pPr algn="l"/>
            <a:r>
              <a:rPr lang="en-US" sz="4000"/>
              <a:t>Solidity Contract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D72D3A-367A-F626-621C-F62F9ABEC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248" y="995545"/>
            <a:ext cx="8550381" cy="57535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9215AA-F689-FD87-DC80-A8D6E52A07EA}"/>
              </a:ext>
            </a:extLst>
          </p:cNvPr>
          <p:cNvSpPr txBox="1"/>
          <p:nvPr/>
        </p:nvSpPr>
        <p:spPr>
          <a:xfrm>
            <a:off x="120073" y="1533236"/>
            <a:ext cx="310341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sz="1400" b="0" i="0" u="none" strike="noStrike" kern="1200" cap="none" spc="0" normalizeH="0" baseline="0" noProof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F4EDD8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Goudy Old Style"/>
                <a:ea typeface="+mj-ea"/>
              </a:rPr>
              <a:t>Select SPDX License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F4EDD8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Goudy Old Style"/>
                <a:ea typeface="+mj-ea"/>
              </a:rPr>
              <a:t>Write Compiler 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F4EDD8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Goudy Old Style"/>
                <a:ea typeface="+mj-ea"/>
              </a:rPr>
              <a:t>Write Contract Class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F4EDD8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Goudy Old Style"/>
                <a:ea typeface="+mj-ea"/>
              </a:rPr>
              <a:t>Initiate variables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F4EDD8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Goudy Old Style"/>
                <a:ea typeface="+mj-ea"/>
              </a:rPr>
              <a:t>‘Store’ and ‘Add’ Functions</a:t>
            </a:r>
          </a:p>
          <a:p>
            <a:endParaRPr lang="en-US" sz="14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F4EDD8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Goudy Old Style"/>
              <a:ea typeface="+mj-ea"/>
            </a:endParaRPr>
          </a:p>
          <a:p>
            <a:endParaRPr lang="en-US" sz="14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F4EDD8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Goudy Old Style"/>
              <a:ea typeface="+mj-e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BC6271-B464-3ABB-584D-C3E3FD5F08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2" t="38229" r="5004" b="41880"/>
          <a:stretch/>
        </p:blipFill>
        <p:spPr>
          <a:xfrm>
            <a:off x="10245829" y="303396"/>
            <a:ext cx="1274618" cy="2620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9387BE-FE31-CBA4-AB06-292CE0AEE8B8}"/>
              </a:ext>
            </a:extLst>
          </p:cNvPr>
          <p:cNvSpPr txBox="1"/>
          <p:nvPr/>
        </p:nvSpPr>
        <p:spPr>
          <a:xfrm>
            <a:off x="50800" y="6381750"/>
            <a:ext cx="909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514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2C1B0-345A-66C6-6561-7CC3A2F3F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795" y="571500"/>
            <a:ext cx="10353762" cy="1257300"/>
          </a:xfrm>
        </p:spPr>
        <p:txBody>
          <a:bodyPr/>
          <a:lstStyle/>
          <a:p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Link for Smart Contract Code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86D2F0-37FE-ACB0-DA97-B563C49F523C}"/>
              </a:ext>
            </a:extLst>
          </p:cNvPr>
          <p:cNvSpPr txBox="1"/>
          <p:nvPr/>
        </p:nvSpPr>
        <p:spPr>
          <a:xfrm>
            <a:off x="1574800" y="3047999"/>
            <a:ext cx="95631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  <a:hlinkClick r:id="rId2"/>
              </a:rPr>
              <a:t>https://github.com/BilalWarraich/integrate-smart-contract-metamask-ui/blob/main/1_Storage.sol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38942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64F5D-9684-2B5A-F81D-6AD3A8E52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>
            <a:normAutofit/>
          </a:bodyPr>
          <a:lstStyle/>
          <a:p>
            <a:r>
              <a:rPr lang="en-US" sz="4000"/>
              <a:t>Compiler Configuration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FF119-D3B5-61C9-3411-082BAAD21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3795" y="970450"/>
            <a:ext cx="4764764" cy="692494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D6C837E-4D11-35E7-EED2-71E0BCBBAE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61306" y="982295"/>
            <a:ext cx="2724729" cy="550831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2E8BCC4-629D-D80C-50D5-6E43EE9A5B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33235" y="1015274"/>
            <a:ext cx="4779582" cy="692495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601E4B4-7171-18B2-3150-6A8B62B933A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 rot="5400000">
            <a:off x="5612860" y="2072772"/>
            <a:ext cx="5508309" cy="3327358"/>
          </a:xfr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85378D-0A33-545C-E15B-1E80CC022C0C}"/>
              </a:ext>
            </a:extLst>
          </p:cNvPr>
          <p:cNvCxnSpPr/>
          <p:nvPr/>
        </p:nvCxnSpPr>
        <p:spPr>
          <a:xfrm flipH="1">
            <a:off x="1630216" y="2180027"/>
            <a:ext cx="572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1B7A013-F086-05D1-B2BE-9F80976FB32E}"/>
              </a:ext>
            </a:extLst>
          </p:cNvPr>
          <p:cNvSpPr txBox="1"/>
          <p:nvPr/>
        </p:nvSpPr>
        <p:spPr>
          <a:xfrm>
            <a:off x="750254" y="1990203"/>
            <a:ext cx="11545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Select Compile from sidebar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51A978-93DC-2B26-BF8A-F437242C717E}"/>
              </a:ext>
            </a:extLst>
          </p:cNvPr>
          <p:cNvCxnSpPr/>
          <p:nvPr/>
        </p:nvCxnSpPr>
        <p:spPr>
          <a:xfrm flipH="1">
            <a:off x="6204525" y="1773382"/>
            <a:ext cx="6650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9AAED81-E086-F245-CBFE-2FB1AA2813C7}"/>
              </a:ext>
            </a:extLst>
          </p:cNvPr>
          <p:cNvCxnSpPr/>
          <p:nvPr/>
        </p:nvCxnSpPr>
        <p:spPr>
          <a:xfrm>
            <a:off x="4496872" y="3111126"/>
            <a:ext cx="905168" cy="635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4C02A60-6BBF-6B26-964B-5AD492302C9D}"/>
              </a:ext>
            </a:extLst>
          </p:cNvPr>
          <p:cNvSpPr txBox="1"/>
          <p:nvPr/>
        </p:nvSpPr>
        <p:spPr>
          <a:xfrm>
            <a:off x="5292283" y="1521356"/>
            <a:ext cx="11545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Select Compiler </a:t>
            </a:r>
          </a:p>
          <a:p>
            <a:pPr algn="ctr"/>
            <a:r>
              <a:rPr lang="en-US" sz="1400"/>
              <a:t>Version from dropdown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12EC77-93D2-43E0-9938-3021CE7EDA67}"/>
              </a:ext>
            </a:extLst>
          </p:cNvPr>
          <p:cNvSpPr txBox="1"/>
          <p:nvPr/>
        </p:nvSpPr>
        <p:spPr>
          <a:xfrm>
            <a:off x="5176402" y="3608774"/>
            <a:ext cx="1154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Click on compile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84C126-C7F5-AE9E-E60F-179C9E000E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2" t="38229" r="5004" b="41880"/>
          <a:stretch/>
        </p:blipFill>
        <p:spPr>
          <a:xfrm>
            <a:off x="10245829" y="303396"/>
            <a:ext cx="1274618" cy="2620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36B8DC-82AF-43DD-F416-FB57412D217E}"/>
              </a:ext>
            </a:extLst>
          </p:cNvPr>
          <p:cNvSpPr txBox="1"/>
          <p:nvPr/>
        </p:nvSpPr>
        <p:spPr>
          <a:xfrm>
            <a:off x="310717" y="4083728"/>
            <a:ext cx="1892423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ea typeface="+mn-lt"/>
                <a:cs typeface="+mn-lt"/>
              </a:rPr>
              <a:t>The Contract Application Binary Interface (ABI) is the standard way to interact with contracts from web Apps or other contracts.</a:t>
            </a:r>
            <a:endParaRPr lang="en-US" sz="140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46F3CB-C98A-2FD5-0417-AA8B8EA910A2}"/>
              </a:ext>
            </a:extLst>
          </p:cNvPr>
          <p:cNvCxnSpPr>
            <a:cxnSpLocks/>
          </p:cNvCxnSpPr>
          <p:nvPr/>
        </p:nvCxnSpPr>
        <p:spPr>
          <a:xfrm>
            <a:off x="2166484" y="5116000"/>
            <a:ext cx="1570993" cy="221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3B7C6-C43F-7E2B-E432-8E617F7D2A51}"/>
              </a:ext>
            </a:extLst>
          </p:cNvPr>
          <p:cNvCxnSpPr>
            <a:cxnSpLocks/>
          </p:cNvCxnSpPr>
          <p:nvPr/>
        </p:nvCxnSpPr>
        <p:spPr>
          <a:xfrm>
            <a:off x="3956814" y="5397126"/>
            <a:ext cx="986546" cy="103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21DC332-8E12-B5A8-A971-C04E00DC94B5}"/>
              </a:ext>
            </a:extLst>
          </p:cNvPr>
          <p:cNvSpPr txBox="1"/>
          <p:nvPr/>
        </p:nvSpPr>
        <p:spPr>
          <a:xfrm>
            <a:off x="5104660" y="5297009"/>
            <a:ext cx="1226598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ABI can be copied from here later to be used in react app.</a:t>
            </a:r>
          </a:p>
        </p:txBody>
      </p:sp>
    </p:spTree>
    <p:extLst>
      <p:ext uri="{BB962C8B-B14F-4D97-AF65-F5344CB8AC3E}">
        <p14:creationId xmlns:p14="http://schemas.microsoft.com/office/powerpoint/2010/main" val="3575368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64F5D-9684-2B5A-F81D-6AD3A8E52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>
            <a:normAutofit/>
          </a:bodyPr>
          <a:lstStyle/>
          <a:p>
            <a:r>
              <a:rPr lang="en-US" sz="4000"/>
              <a:t>Deploy Configuration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FF119-D3B5-61C9-3411-082BAAD21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3795" y="970450"/>
            <a:ext cx="4764764" cy="692494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2E8BCC4-629D-D80C-50D5-6E43EE9A5B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33235" y="1015274"/>
            <a:ext cx="4779582" cy="692495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B7A013-F086-05D1-B2BE-9F80976FB32E}"/>
              </a:ext>
            </a:extLst>
          </p:cNvPr>
          <p:cNvSpPr txBox="1"/>
          <p:nvPr/>
        </p:nvSpPr>
        <p:spPr>
          <a:xfrm>
            <a:off x="412371" y="2405153"/>
            <a:ext cx="11545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Go to Deploy option from sidebar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C02A60-6BBF-6B26-964B-5AD492302C9D}"/>
              </a:ext>
            </a:extLst>
          </p:cNvPr>
          <p:cNvSpPr txBox="1"/>
          <p:nvPr/>
        </p:nvSpPr>
        <p:spPr>
          <a:xfrm>
            <a:off x="5587865" y="1801556"/>
            <a:ext cx="11545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Select required account from dropdown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12EC77-93D2-43E0-9938-3021CE7EDA67}"/>
              </a:ext>
            </a:extLst>
          </p:cNvPr>
          <p:cNvSpPr txBox="1"/>
          <p:nvPr/>
        </p:nvSpPr>
        <p:spPr>
          <a:xfrm>
            <a:off x="4763836" y="2635889"/>
            <a:ext cx="11545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Select desired environment from dropdown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FCE5E2-28ED-C6E5-E65F-4F32BCB5AF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 rot="-120000">
            <a:off x="1945111" y="1202964"/>
            <a:ext cx="2883852" cy="4804934"/>
          </a:xfr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3EE6DC4-129C-FAB1-E04C-B955AFA361BB}"/>
              </a:ext>
            </a:extLst>
          </p:cNvPr>
          <p:cNvCxnSpPr>
            <a:cxnSpLocks/>
          </p:cNvCxnSpPr>
          <p:nvPr/>
        </p:nvCxnSpPr>
        <p:spPr>
          <a:xfrm flipH="1">
            <a:off x="1555797" y="2670611"/>
            <a:ext cx="4854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6A83F6-8C29-ADE2-705F-54C4BF1C4003}"/>
              </a:ext>
            </a:extLst>
          </p:cNvPr>
          <p:cNvCxnSpPr/>
          <p:nvPr/>
        </p:nvCxnSpPr>
        <p:spPr>
          <a:xfrm>
            <a:off x="4253816" y="2670611"/>
            <a:ext cx="618836" cy="207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9BAF803A-00F7-99B7-305D-7038518A4C8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964111" y="1202964"/>
            <a:ext cx="3093239" cy="4452072"/>
          </a:xfr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B74EE04-B7A3-1C20-53C1-E7C2C11E5473}"/>
              </a:ext>
            </a:extLst>
          </p:cNvPr>
          <p:cNvCxnSpPr/>
          <p:nvPr/>
        </p:nvCxnSpPr>
        <p:spPr>
          <a:xfrm flipH="1">
            <a:off x="6567055" y="2272145"/>
            <a:ext cx="6927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3F0A785-E0E3-FD5A-38A1-0D49E973D6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2" t="38229" r="5004" b="41880"/>
          <a:stretch/>
        </p:blipFill>
        <p:spPr>
          <a:xfrm>
            <a:off x="10245829" y="303396"/>
            <a:ext cx="1274618" cy="26201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286E017-DCF2-2903-BACF-828831FF0068}"/>
              </a:ext>
            </a:extLst>
          </p:cNvPr>
          <p:cNvCxnSpPr>
            <a:cxnSpLocks/>
          </p:cNvCxnSpPr>
          <p:nvPr/>
        </p:nvCxnSpPr>
        <p:spPr>
          <a:xfrm flipV="1">
            <a:off x="4142845" y="1598496"/>
            <a:ext cx="781593" cy="517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39A7C9A-447D-9EB7-5AB8-D71B9F54754A}"/>
              </a:ext>
            </a:extLst>
          </p:cNvPr>
          <p:cNvSpPr txBox="1"/>
          <p:nvPr/>
        </p:nvSpPr>
        <p:spPr>
          <a:xfrm>
            <a:off x="4904912" y="902562"/>
            <a:ext cx="166308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To Connect with </a:t>
            </a:r>
            <a:r>
              <a:rPr lang="en-US" sz="1400" err="1"/>
              <a:t>Metamask</a:t>
            </a:r>
            <a:r>
              <a:rPr lang="en-US" sz="1400"/>
              <a:t> select injected provider- </a:t>
            </a:r>
            <a:r>
              <a:rPr lang="en-US" sz="1400" err="1"/>
              <a:t>metamask</a:t>
            </a:r>
          </a:p>
        </p:txBody>
      </p:sp>
    </p:spTree>
    <p:extLst>
      <p:ext uri="{BB962C8B-B14F-4D97-AF65-F5344CB8AC3E}">
        <p14:creationId xmlns:p14="http://schemas.microsoft.com/office/powerpoint/2010/main" val="3929123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695D1D-D699-5732-48C5-B0A15F089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 Account on </a:t>
            </a:r>
            <a:r>
              <a:rPr lang="en-US" err="1"/>
              <a:t>Metamask</a:t>
            </a:r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FD5A2E4-4354-634A-9478-C8C74E14C5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8255" y="787400"/>
            <a:ext cx="2891276" cy="50800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846A695-3231-19D6-F0CB-F19587ECF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After selecting account on remix,</a:t>
            </a:r>
          </a:p>
          <a:p>
            <a:r>
              <a:rPr lang="en-US" err="1"/>
              <a:t>Metamask</a:t>
            </a:r>
            <a:r>
              <a:rPr lang="en-US"/>
              <a:t> web configuration screen will pop up. Connect your account in it.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7E03B9-E836-611D-3190-45EA8DFD2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101" y="787400"/>
            <a:ext cx="2905733" cy="5080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D5AFC7A-F3C7-C8A7-5E70-4168E743D5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2" t="38229" r="5004" b="41880"/>
          <a:stretch/>
        </p:blipFill>
        <p:spPr>
          <a:xfrm>
            <a:off x="10245829" y="303396"/>
            <a:ext cx="1274618" cy="26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33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BB978-0AA6-9871-0D3D-5CF391D26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Switch to </a:t>
            </a:r>
            <a:r>
              <a:rPr lang="en-U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testnet</a:t>
            </a: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on </a:t>
            </a:r>
            <a:r>
              <a:rPr lang="en-U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metamask</a:t>
            </a:r>
            <a:endParaRPr lang="en-US" err="1"/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8177257-37AE-9F79-985E-40F5C506D2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8565" y="113930"/>
            <a:ext cx="3936275" cy="633027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02D740-D4C1-54D5-E15A-1A77A6FD4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Switch to </a:t>
            </a:r>
            <a:r>
              <a:rPr lang="en-U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goerli</a:t>
            </a: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</a:t>
            </a:r>
            <a:r>
              <a:rPr lang="en-U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testnet</a:t>
            </a: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on </a:t>
            </a:r>
            <a:r>
              <a:rPr lang="en-U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metamask</a:t>
            </a: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which is the commonly used </a:t>
            </a:r>
            <a:r>
              <a:rPr lang="en-U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testnet</a:t>
            </a: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on </a:t>
            </a:r>
            <a:r>
              <a:rPr lang="en-U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metamask</a:t>
            </a: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.</a:t>
            </a:r>
            <a:b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</a:br>
            <a:b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</a:b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Or you can switch to local host but for that you need to have a local blockchain node setup either through ganache or hardhat but this topic is a discussion for some other day.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F248FB-CE59-62AC-DCD6-80EF7409A6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2" t="38229" r="5004" b="41880"/>
          <a:stretch/>
        </p:blipFill>
        <p:spPr>
          <a:xfrm>
            <a:off x="10804629" y="112896"/>
            <a:ext cx="1274618" cy="26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09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08EA0-EACD-E8CC-7BBF-C83603200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Add Ethers to your </a:t>
            </a:r>
            <a:r>
              <a:rPr lang="en-U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testnet</a:t>
            </a:r>
            <a:endParaRPr lang="en-US" err="1"/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C0A97D0-004F-BC52-E1CC-394436735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3676" y="609600"/>
            <a:ext cx="2954867" cy="508000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7CD02A-F834-6F2C-C602-E367BF2FFB2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Copy the account Address from </a:t>
            </a:r>
            <a:r>
              <a:rPr lang="en-U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metamask</a:t>
            </a: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.</a:t>
            </a:r>
          </a:p>
          <a:p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Search "</a:t>
            </a:r>
            <a:r>
              <a:rPr lang="en-U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Goerli</a:t>
            </a: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Faucet" on browser and it will give you some websites from where you can get test ethers for your account after pasting your account address.</a:t>
            </a:r>
          </a:p>
        </p:txBody>
      </p:sp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CC840CC-AFB4-5CAB-2A25-C21010148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381" y="1712455"/>
            <a:ext cx="4045258" cy="31223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97D27D-FC1B-0519-C7DC-891F56C606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2" t="38229" r="5004" b="41880"/>
          <a:stretch/>
        </p:blipFill>
        <p:spPr>
          <a:xfrm>
            <a:off x="10730648" y="231265"/>
            <a:ext cx="1274618" cy="26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836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{0EA5D146-693B-4154-91C3-8B8A9E4FF5F7}tf55705232_win32</Template>
  <Application>Microsoft Office PowerPoint</Application>
  <PresentationFormat>Widescreen</PresentationFormat>
  <Slides>20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SlateVTI</vt:lpstr>
      <vt:lpstr>PowerPoint Presentation</vt:lpstr>
      <vt:lpstr>Contents:</vt:lpstr>
      <vt:lpstr>Solidity Contract</vt:lpstr>
      <vt:lpstr>Link for Smart Contract Code</vt:lpstr>
      <vt:lpstr>Compiler Configuration</vt:lpstr>
      <vt:lpstr>Deploy Configuration</vt:lpstr>
      <vt:lpstr>Connect Account on Metamask</vt:lpstr>
      <vt:lpstr>Switch to testnet on metamask</vt:lpstr>
      <vt:lpstr>Add Ethers to your testnet</vt:lpstr>
      <vt:lpstr>Deploy Configuration</vt:lpstr>
      <vt:lpstr>Deploy Testing</vt:lpstr>
      <vt:lpstr>Deploy Testing</vt:lpstr>
      <vt:lpstr>Connecting with React App</vt:lpstr>
      <vt:lpstr>Connecting with React App</vt:lpstr>
      <vt:lpstr>Connecting with React App</vt:lpstr>
      <vt:lpstr>Connecting with React App </vt:lpstr>
      <vt:lpstr>Connecting with React App</vt:lpstr>
      <vt:lpstr>Connecting with React App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Muhammad Yaseen Mughal</dc:creator>
  <cp:revision>2</cp:revision>
  <dcterms:created xsi:type="dcterms:W3CDTF">2023-03-02T08:44:27Z</dcterms:created>
  <dcterms:modified xsi:type="dcterms:W3CDTF">2023-03-14T10:44:28Z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